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6473A-2A02-4562-A023-45046C8856CE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9EDCA-DC6A-426C-87C8-DD781703CD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1927A-8057-478B-A25A-AB4CD1356A7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0E401-BA6B-4334-B059-D84758DDE5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778AF-C5B4-4153-8956-77BC6E458999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F0454-F14C-4E28-A116-A6DCCD024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980EE-9043-4C3B-AD19-2C8E3356B71A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E46DB-40F0-4313-998F-63A6739456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3DDC6-20D7-4B31-870F-675F95C8D04C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5C32A-9F3D-4CED-BB37-96F4546FA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79F16-C955-45F1-8DC2-18621B495472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6CEA2-8813-475A-9209-C97AE3262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75C2B-FAB7-4F1D-A45F-C458C1C37DE3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B72F-E6AB-4547-8FD4-7997AC3F8F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47495-8776-4B77-894E-FA272C46C50A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22B02-6916-4359-81E7-E6019BC2C5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A3A30-8B9E-4523-9213-4F17400E3731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6B620-06D8-44E4-AB01-95A8037A0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4E656-5220-45AF-89D2-1C1F38A513D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1E8DB-3503-4708-9974-68E447CF6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648D7-E2AA-4370-B254-B6EA5BCE8E2F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4E964-15F2-4CEC-A936-3A36DCCC7E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DCE9EE-BC9D-4966-80FF-4658947539FC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D7C21D-5020-4A53-B822-293A644AC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D:\ШАБЛОНИ ДЛЯ ПРЕЗЕНТАЦІЙ\ima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0"/>
            <a:ext cx="9156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1143000" y="1914525"/>
            <a:ext cx="6858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6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Правила поведінки на воді та надання допомоги</a:t>
            </a:r>
            <a:endParaRPr lang="uk-UA" sz="6000">
              <a:solidFill>
                <a:srgbClr val="002060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714375" y="1071563"/>
            <a:ext cx="7858125" cy="224631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Відпочинок на воді ( купання, катання на човнах ) повинен бути тільки у спеціально відведених місцевими органами виконавчої влади та обладнаними для цього місцях.</a:t>
            </a:r>
            <a:endParaRPr lang="uk-UA" sz="8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Безпечніше відпочивати на воді за світлої частини доби.</a:t>
            </a:r>
            <a:endParaRPr lang="uk-UA" sz="8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Купатися дозволяється за спокійної безвітряної погоди із швидкістю вітру до 10 м/сек., температурі води - не нижче + 18 градусів за Цельсієм,  повітря - не нижче + 24 градусів за Цельсієм.</a:t>
            </a:r>
            <a:endParaRPr lang="uk-UA" sz="8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Перед купанням рекомендується пройти огляд лікаря.</a:t>
            </a:r>
            <a:endParaRPr lang="uk-UA" sz="8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Після їжі можна купатися не раніше, ніж через 1,5-2 години.</a:t>
            </a:r>
            <a:endParaRPr lang="uk-UA" sz="8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Заходити у воду необхідно повільно, дозволяючи тілу адаптуватися до зміни повітря та води.</a:t>
            </a:r>
            <a:endParaRPr lang="uk-UA" sz="8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У воді варто знаходитися не більше 15 хвилин.</a:t>
            </a:r>
            <a:endParaRPr lang="uk-UA" sz="800">
              <a:cs typeface="Arial" charset="0"/>
            </a:endParaRPr>
          </a:p>
        </p:txBody>
      </p:sp>
      <p:sp>
        <p:nvSpPr>
          <p:cNvPr id="14339" name="Прямоугольник 3"/>
          <p:cNvSpPr>
            <a:spLocks noChangeArrowheads="1"/>
          </p:cNvSpPr>
          <p:nvPr/>
        </p:nvSpPr>
        <p:spPr bwMode="auto">
          <a:xfrm>
            <a:off x="849313" y="428625"/>
            <a:ext cx="5027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uk-UA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Правила поведінки на воді:</a:t>
            </a:r>
            <a:endParaRPr lang="uk-UA" sz="120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714375" y="3214688"/>
            <a:ext cx="5500688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Після купання не рекомендується приймати сонячні ванни, за ліпше відпочити у тіні.</a:t>
            </a:r>
            <a:endParaRPr lang="uk-UA" sz="14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Не рекомендується купатися наодинці біля крутих, стрімчастих і зарослих густою рослинністю берегів.</a:t>
            </a:r>
            <a:endParaRPr lang="uk-UA" sz="14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Перед стрибком у воду переконайтеся у безпеці дна, достатній глибині водойми.</a:t>
            </a:r>
            <a:endParaRPr lang="uk-UA" sz="14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Пірнати можна лише там, де для цього є достатня глибина, прозора вода, рівне дно.</a:t>
            </a:r>
            <a:endParaRPr lang="uk-UA" sz="14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Кататися на човні ( малому плавзасобові) дозволяється тільки після отримання дозволу та реєстрації у чергового по човновій станції.</a:t>
            </a:r>
            <a:endParaRPr lang="uk-UA" sz="1400">
              <a:cs typeface="Arial" charset="0"/>
            </a:endParaRPr>
          </a:p>
          <a:p>
            <a:pPr algn="just" eaLnBrk="0" hangingPunct="0">
              <a:buFontTx/>
              <a:buChar char="•"/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Під час купання не робіть зайвих рухів, не тримайте свої м’язи у постійному напруженні, не гониться за швидкістю просування на воді, не порушуйте ритму дихання, не перевтомлюйте себе, не беріть участі у великих запливах без дозволу лікаря і необхідних тренувань.</a:t>
            </a:r>
            <a:endParaRPr lang="uk-UA" sz="1400"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3000372"/>
            <a:ext cx="2509838" cy="1828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4714884"/>
            <a:ext cx="2543175" cy="18002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928688" y="1500188"/>
            <a:ext cx="485775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купатися у місцях, що не обладнані для купання людей;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залазити на попереджувальні знаки, буї та бакени;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стрибати у воду з човнів, катерів чи споруд;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пірнати з містків, дамб, причалів, дерев, високих берегів;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використовувати для плавання такі небезпечні для життя засоби, як дошки, колоди, автомобільні камери, надувні матраци чи інші знаряддя, що не передбачені для</a:t>
            </a:r>
            <a:r>
              <a:rPr lang="ru-RU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плавання;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вживати спиртні напої;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забруднювати воду і берег ( кидати пляшки , банки, побутове сміття і т.і.);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357298"/>
            <a:ext cx="2928958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4" name="Прямоугольник 4"/>
          <p:cNvSpPr>
            <a:spLocks noChangeArrowheads="1"/>
          </p:cNvSpPr>
          <p:nvPr/>
        </p:nvSpPr>
        <p:spPr bwMode="auto">
          <a:xfrm>
            <a:off x="928688" y="428625"/>
            <a:ext cx="5214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174625" algn="l"/>
              </a:tabLst>
            </a:pPr>
            <a:r>
              <a:rPr lang="uk-UA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Правилами поведінки на воді забороняється:</a:t>
            </a:r>
            <a:endParaRPr lang="uk-UA" sz="280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5" name="Прямоугольник 5"/>
          <p:cNvSpPr>
            <a:spLocks noChangeArrowheads="1"/>
          </p:cNvSpPr>
          <p:nvPr/>
        </p:nvSpPr>
        <p:spPr bwMode="auto">
          <a:xfrm>
            <a:off x="928688" y="3643313"/>
            <a:ext cx="7572375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  <a:tabLst>
                <a:tab pos="174625" algn="l"/>
              </a:tabLst>
            </a:pPr>
            <a:r>
              <a:rPr lang="uk-UA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підпливати близько до плавзасобів, що йдуть неподалік від місць купання;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допускати у воді грубі ігри, що пов’язані з обмеженням руху рук і ніг; 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перед стрибком у воду переконайтеся у безпеці дна, достатній глибині водойми;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пірнати можна лише там, де для цього є достатня глибина, прозора вода, рівне дно;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 typeface="Arial" charset="0"/>
              <a:buChar char="•"/>
              <a:tabLst>
                <a:tab pos="174625" algn="l"/>
              </a:tabLst>
            </a:pPr>
            <a:r>
              <a:rPr lang="uk-UA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кататися на човні ( малому плавзасобові) дозволяється тільки після отримання дозволу та реєстрації у чергового по човновій станції.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Прямоугольник 6"/>
          <p:cNvSpPr>
            <a:spLocks noChangeArrowheads="1"/>
          </p:cNvSpPr>
          <p:nvPr/>
        </p:nvSpPr>
        <p:spPr bwMode="auto">
          <a:xfrm>
            <a:off x="1000125" y="5286375"/>
            <a:ext cx="764381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Пам'ятайте!</a:t>
            </a:r>
            <a:r>
              <a:rPr lang="uk-UA" sz="1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Під час купання не робіть зайвих рухів, не тримайте свої м’язи у постійному напруженні, не гониться за швидкістю просування на воді, не порушуйте ритму дихання, не перевтомлюйте себе, не беріть участі у великих запливах без дозволу лікаря і необхідних тренувань.</a:t>
            </a:r>
            <a:endParaRPr lang="uk-UA" sz="14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571500" y="1000125"/>
            <a:ext cx="81438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just" eaLnBrk="0" hangingPunct="0"/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Під час лову не поспішайте. Якщо потрібно змінити місце у човні, робіть це пригнувшись і тримаючись за сидіння або борт човна, не перегинайтесь через борт. Не забудьте взяти рятувальний круг або жилет. </a:t>
            </a:r>
          </a:p>
          <a:p>
            <a:pPr indent="450850"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Уважно дивиться вперед, по курсу руху: всі, навіть невеликі,  предмети, що плавають, обов'язково обходьте. Перед початком повороту переконаєтеся у відсутності плавзасобів або плавців позаду. Не перетинайте курс іншим судам і катерам - це категорично заборонено. </a:t>
            </a:r>
            <a:endParaRPr lang="uk-UA" sz="1400">
              <a:latin typeface="Times New Roman" pitchFamily="18" charset="0"/>
              <a:cs typeface="Times New Roman" pitchFamily="18" charset="0"/>
            </a:endParaRPr>
          </a:p>
          <a:p>
            <a:pPr indent="450850"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Під час грози безпечніше знаходитися на березі під чагарником або невисокими деревами. Якщо ж гроза застала вас на воді, укладіть весла в човен, опустіться на днищі, сховайтеся під плащем від дощу і перечекайте негоду. 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714375" y="214313"/>
            <a:ext cx="592931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Правила користування човном на рибалці влітку: </a:t>
            </a:r>
          </a:p>
        </p:txBody>
      </p:sp>
      <p:pic>
        <p:nvPicPr>
          <p:cNvPr id="129026" name="Picture 2" descr="D:\ШКОЛА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4429133"/>
            <a:ext cx="2500330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9" name="Прямоугольник 5"/>
          <p:cNvSpPr>
            <a:spLocks noChangeArrowheads="1"/>
          </p:cNvSpPr>
          <p:nvPr/>
        </p:nvSpPr>
        <p:spPr bwMode="auto">
          <a:xfrm>
            <a:off x="4143375" y="3071813"/>
            <a:ext cx="4572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 eaLnBrk="0" hangingPunct="0"/>
            <a:r>
              <a:rPr lang="uk-UA" sz="1400" b="1">
                <a:latin typeface="Times New Roman" pitchFamily="18" charset="0"/>
                <a:cs typeface="Times New Roman" pitchFamily="18" charset="0"/>
              </a:rPr>
              <a:t>При користуванні човном заборонено:</a:t>
            </a:r>
          </a:p>
          <a:p>
            <a:pPr indent="450850" algn="just" eaLnBrk="0" hangingPunct="0"/>
            <a:r>
              <a:rPr lang="uk-UA" sz="1400">
                <a:latin typeface="Times New Roman" pitchFamily="18" charset="0"/>
                <a:cs typeface="Times New Roman" pitchFamily="18" charset="0"/>
              </a:rPr>
              <a:t>— перевантажувати човен понад установлену пасажиромісткість;</a:t>
            </a:r>
          </a:p>
          <a:p>
            <a:pPr indent="450850" algn="just" eaLnBrk="0" hangingPunct="0"/>
            <a:r>
              <a:rPr lang="uk-UA" sz="1400">
                <a:latin typeface="Times New Roman" pitchFamily="18" charset="0"/>
                <a:cs typeface="Times New Roman" pitchFamily="18" charset="0"/>
              </a:rPr>
              <a:t>— стрибати у воду і купатися з човна;</a:t>
            </a:r>
          </a:p>
          <a:p>
            <a:pPr indent="450850" algn="just" eaLnBrk="0" hangingPunct="0"/>
            <a:r>
              <a:rPr lang="uk-UA" sz="1400">
                <a:latin typeface="Times New Roman" pitchFamily="18" charset="0"/>
                <a:cs typeface="Times New Roman" pitchFamily="18" charset="0"/>
              </a:rPr>
              <a:t>— сидіти на бортах, розгойдувати човен;</a:t>
            </a:r>
          </a:p>
          <a:p>
            <a:pPr indent="450850" algn="just" eaLnBrk="0" hangingPunct="0"/>
            <a:r>
              <a:rPr lang="uk-UA" sz="1400">
                <a:latin typeface="Times New Roman" pitchFamily="18" charset="0"/>
                <a:cs typeface="Times New Roman" pitchFamily="18" charset="0"/>
              </a:rPr>
              <a:t>— користуватися човном дітям до 16 років без супроводу дорослих.</a:t>
            </a:r>
          </a:p>
        </p:txBody>
      </p:sp>
      <p:sp>
        <p:nvSpPr>
          <p:cNvPr id="16390" name="Прямоугольник 6"/>
          <p:cNvSpPr>
            <a:spLocks noChangeArrowheads="1"/>
          </p:cNvSpPr>
          <p:nvPr/>
        </p:nvSpPr>
        <p:spPr bwMode="auto">
          <a:xfrm>
            <a:off x="500063" y="5143500"/>
            <a:ext cx="5715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 algn="just" eaLnBrk="0" hangingPunct="0"/>
            <a:r>
              <a:rPr lang="uk-UA" sz="1400">
                <a:latin typeface="Times New Roman" pitchFamily="18" charset="0"/>
                <a:cs typeface="Times New Roman" pitchFamily="18" charset="0"/>
              </a:rPr>
              <a:t>При аварії човен спочатку лягає на бік, а потім перевертається вверх дном. Безглуздо забиратися на човен, що перекинувся, він нестійкий і неминуче перекинеться знову. Якщо ви не вмієте плавати, не панікуйте: вхопіться за човен з носа або корми, занурившись у воду до підборіддя, і, діючи рукою та ногами, постарайтеся виплисти на мілину. </a:t>
            </a:r>
          </a:p>
        </p:txBody>
      </p:sp>
      <p:pic>
        <p:nvPicPr>
          <p:cNvPr id="129027" name="Picture 3" descr="D:\ШКОЛА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214686"/>
            <a:ext cx="3500462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92" name="Прямоугольник 8"/>
          <p:cNvSpPr>
            <a:spLocks noChangeArrowheads="1"/>
          </p:cNvSpPr>
          <p:nvPr/>
        </p:nvSpPr>
        <p:spPr bwMode="auto">
          <a:xfrm>
            <a:off x="4286250" y="4714875"/>
            <a:ext cx="1527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Пам'ятайте</a:t>
            </a:r>
            <a:r>
              <a:rPr lang="uk-UA" sz="1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  <a:endParaRPr lang="uk-UA" b="1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:\ШКОЛА\рамки\015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00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7410" name="Прямоугольник 1"/>
          <p:cNvSpPr>
            <a:spLocks noChangeArrowheads="1"/>
          </p:cNvSpPr>
          <p:nvPr/>
        </p:nvSpPr>
        <p:spPr bwMode="auto">
          <a:xfrm>
            <a:off x="928688" y="3714750"/>
            <a:ext cx="2714625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uk-UA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Пам’ятайте!</a:t>
            </a:r>
          </a:p>
          <a:p>
            <a:pPr algn="just"/>
            <a:endParaRPr lang="uk-UA" sz="1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1400" b="1">
                <a:latin typeface="Times New Roman" pitchFamily="18" charset="0"/>
                <a:cs typeface="Times New Roman" pitchFamily="18" charset="0"/>
              </a:rPr>
              <a:t> Якщо ви опинились у екстремальних умовах, ніколи не панікуйте. Бо якщо ви панікуєте – думати логічно не можливо. Ви запитаєте – а чи можливо коли потопаєш чи рятуєш потопаючого згадувати якісь рекомендації та правила? </a:t>
            </a:r>
          </a:p>
        </p:txBody>
      </p:sp>
      <p:sp>
        <p:nvSpPr>
          <p:cNvPr id="17411" name="Прямоугольник 3"/>
          <p:cNvSpPr>
            <a:spLocks noChangeArrowheads="1"/>
          </p:cNvSpPr>
          <p:nvPr/>
        </p:nvSpPr>
        <p:spPr bwMode="auto">
          <a:xfrm>
            <a:off x="857250" y="428625"/>
            <a:ext cx="60007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Правила надання допомоги постраждалим на воді: </a:t>
            </a:r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857250" y="1571625"/>
            <a:ext cx="6357938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очистити верхні дихальні шляхи від піску, мулу та водоростей;</a:t>
            </a:r>
          </a:p>
          <a:p>
            <a:pPr algn="just" eaLnBrk="0" hangingPunct="0">
              <a:buFont typeface="Arial" charset="0"/>
              <a:buChar char="•"/>
            </a:pPr>
            <a:endParaRPr lang="uk-UA" sz="800">
              <a:cs typeface="Arial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викликати блювання через подразнення язика;</a:t>
            </a:r>
          </a:p>
          <a:p>
            <a:pPr algn="just" eaLnBrk="0" hangingPunct="0">
              <a:buFont typeface="Arial" charset="0"/>
              <a:buChar char="•"/>
            </a:pPr>
            <a:endParaRPr lang="uk-UA" sz="800">
              <a:cs typeface="Arial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покласти під шию валик з одежі;</a:t>
            </a:r>
          </a:p>
          <a:p>
            <a:pPr algn="just" eaLnBrk="0" hangingPunct="0">
              <a:buFont typeface="Arial" charset="0"/>
              <a:buChar char="•"/>
            </a:pPr>
            <a:endParaRPr lang="uk-UA" sz="800">
              <a:cs typeface="Arial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зробити штучне дихання «з рота в рот», якщо відсутнє дихання;</a:t>
            </a:r>
          </a:p>
          <a:p>
            <a:pPr algn="just" eaLnBrk="0" hangingPunct="0">
              <a:buFont typeface="Arial" charset="0"/>
              <a:buChar char="•"/>
            </a:pPr>
            <a:endParaRPr lang="uk-UA" sz="800">
              <a:cs typeface="Arial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зробити непрямий масаж серця, якщо немає пульсу;</a:t>
            </a:r>
          </a:p>
          <a:p>
            <a:pPr algn="just" eaLnBrk="0" hangingPunct="0">
              <a:buFont typeface="Arial" charset="0"/>
              <a:buChar char="•"/>
            </a:pPr>
            <a:endParaRPr lang="uk-UA" sz="800">
              <a:cs typeface="Arial" charset="0"/>
            </a:endParaRPr>
          </a:p>
          <a:p>
            <a:pPr algn="just" eaLnBrk="0" hangingPunct="0">
              <a:buFont typeface="Arial" charset="0"/>
              <a:buChar char="•"/>
            </a:pPr>
            <a:r>
              <a:rPr lang="uk-UA" sz="1400">
                <a:latin typeface="Times New Roman" pitchFamily="18" charset="0"/>
                <a:cs typeface="Times New Roman" pitchFamily="18" charset="0"/>
              </a:rPr>
              <a:t>    розтирати тіло, щоб воно нагрілося.</a:t>
            </a:r>
            <a:endParaRPr lang="uk-UA" sz="800">
              <a:cs typeface="Arial" charset="0"/>
            </a:endParaRPr>
          </a:p>
        </p:txBody>
      </p:sp>
      <p:pic>
        <p:nvPicPr>
          <p:cNvPr id="144386" name="Picture 2" descr="D:\imag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1214422"/>
            <a:ext cx="2583535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4387" name="Picture 3" descr="D:\images12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643314"/>
            <a:ext cx="2571768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5" name="Прямоугольник 7"/>
          <p:cNvSpPr>
            <a:spLocks noChangeArrowheads="1"/>
          </p:cNvSpPr>
          <p:nvPr/>
        </p:nvSpPr>
        <p:spPr bwMode="auto">
          <a:xfrm>
            <a:off x="6072188" y="3643313"/>
            <a:ext cx="257175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uk-UA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Пам</a:t>
            </a:r>
            <a:r>
              <a:rPr lang="en-US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ятайте!</a:t>
            </a:r>
          </a:p>
          <a:p>
            <a:pPr algn="just" eaLnBrk="0" hangingPunct="0"/>
            <a:r>
              <a:rPr lang="uk-UA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uk-UA" sz="1400" b="1">
                <a:latin typeface="Times New Roman" pitchFamily="18" charset="0"/>
                <a:cs typeface="Times New Roman" pitchFamily="18" charset="0"/>
              </a:rPr>
              <a:t>Допомогу постраждалому слід надавати залежно від його стану і якнайшвидше. Якщо постраждалий не подає ознак життя, це не повинно зупиняти надання першої допомоги. Поки є найменший шанс врятувати людину, треба проводити заходи щодо її рятування.</a:t>
            </a:r>
            <a:endParaRPr lang="uk-UA" sz="1400" b="1">
              <a:cs typeface="Arial" charset="0"/>
            </a:endParaRPr>
          </a:p>
          <a:p>
            <a:pPr eaLnBrk="0" hangingPunct="0"/>
            <a:endParaRPr lang="uk-UA" sz="2400"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703</Words>
  <Application>Microsoft Office PowerPoint</Application>
  <PresentationFormat>Экран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Arial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Admin</cp:lastModifiedBy>
  <cp:revision>3</cp:revision>
  <dcterms:created xsi:type="dcterms:W3CDTF">2018-08-04T08:36:05Z</dcterms:created>
  <dcterms:modified xsi:type="dcterms:W3CDTF">2020-05-11T18:36:53Z</dcterms:modified>
</cp:coreProperties>
</file>